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0"/>
  </p:notesMasterIdLst>
  <p:sldIdLst>
    <p:sldId id="256" r:id="rId2"/>
    <p:sldId id="260" r:id="rId3"/>
    <p:sldId id="257" r:id="rId4"/>
    <p:sldId id="261" r:id="rId5"/>
    <p:sldId id="262" r:id="rId6"/>
    <p:sldId id="263" r:id="rId7"/>
    <p:sldId id="268" r:id="rId8"/>
    <p:sldId id="267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2019" autoAdjust="0"/>
  </p:normalViewPr>
  <p:slideViewPr>
    <p:cSldViewPr snapToGrid="0">
      <p:cViewPr varScale="1">
        <p:scale>
          <a:sx n="85" d="100"/>
          <a:sy n="85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F1126-9C4B-47CF-9DE8-64A6EA7B1133}" type="datetimeFigureOut">
              <a:rPr lang="fr-FR" smtClean="0"/>
              <a:t>18/06/2017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8FECF-DBB5-4C34-B0B9-0F89300D1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26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C768-4E50-464D-A4B6-F53E2E2BC3A7}" type="datetimeFigureOut">
              <a:rPr lang="fr-FR" smtClean="0"/>
              <a:t>18/06/2017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CAD8-629A-4F39-9210-85A58E4C5B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07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C768-4E50-464D-A4B6-F53E2E2BC3A7}" type="datetimeFigureOut">
              <a:rPr lang="fr-FR" smtClean="0"/>
              <a:t>18/06/2017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CAD8-629A-4F39-9210-85A58E4C5B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15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C768-4E50-464D-A4B6-F53E2E2BC3A7}" type="datetimeFigureOut">
              <a:rPr lang="fr-FR" smtClean="0"/>
              <a:t>18/06/2017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CAD8-629A-4F39-9210-85A58E4C5B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648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C768-4E50-464D-A4B6-F53E2E2BC3A7}" type="datetimeFigureOut">
              <a:rPr lang="fr-FR" smtClean="0"/>
              <a:t>18/06/2017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CAD8-629A-4F39-9210-85A58E4C5B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492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C768-4E50-464D-A4B6-F53E2E2BC3A7}" type="datetimeFigureOut">
              <a:rPr lang="fr-FR" smtClean="0"/>
              <a:t>18/06/2017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CAD8-629A-4F39-9210-85A58E4C5B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702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C768-4E50-464D-A4B6-F53E2E2BC3A7}" type="datetimeFigureOut">
              <a:rPr lang="fr-FR" smtClean="0"/>
              <a:t>18/06/2017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CAD8-629A-4F39-9210-85A58E4C5B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790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C768-4E50-464D-A4B6-F53E2E2BC3A7}" type="datetimeFigureOut">
              <a:rPr lang="fr-FR" smtClean="0"/>
              <a:t>18/06/2017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CAD8-629A-4F39-9210-85A58E4C5B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656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C768-4E50-464D-A4B6-F53E2E2BC3A7}" type="datetimeFigureOut">
              <a:rPr lang="fr-FR" smtClean="0"/>
              <a:t>18/06/2017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CAD8-629A-4F39-9210-85A58E4C5B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635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C768-4E50-464D-A4B6-F53E2E2BC3A7}" type="datetimeFigureOut">
              <a:rPr lang="fr-FR" smtClean="0"/>
              <a:t>18/06/2017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CAD8-629A-4F39-9210-85A58E4C5B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97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C768-4E50-464D-A4B6-F53E2E2BC3A7}" type="datetimeFigureOut">
              <a:rPr lang="fr-FR" smtClean="0"/>
              <a:t>18/06/2017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CAD8-629A-4F39-9210-85A58E4C5B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54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C768-4E50-464D-A4B6-F53E2E2BC3A7}" type="datetimeFigureOut">
              <a:rPr lang="fr-FR" smtClean="0"/>
              <a:t>18/06/2017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CAD8-629A-4F39-9210-85A58E4C5B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90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C768-4E50-464D-A4B6-F53E2E2BC3A7}" type="datetimeFigureOut">
              <a:rPr lang="fr-FR" smtClean="0"/>
              <a:t>18/06/2017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CAD8-629A-4F39-9210-85A58E4C5B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51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C768-4E50-464D-A4B6-F53E2E2BC3A7}" type="datetimeFigureOut">
              <a:rPr lang="fr-FR" smtClean="0"/>
              <a:t>18/06/2017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CAD8-629A-4F39-9210-85A58E4C5B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48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C768-4E50-464D-A4B6-F53E2E2BC3A7}" type="datetimeFigureOut">
              <a:rPr lang="fr-FR" smtClean="0"/>
              <a:t>18/06/2017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CAD8-629A-4F39-9210-85A58E4C5B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05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C768-4E50-464D-A4B6-F53E2E2BC3A7}" type="datetimeFigureOut">
              <a:rPr lang="fr-FR" smtClean="0"/>
              <a:t>18/06/2017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CAD8-629A-4F39-9210-85A58E4C5B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46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C768-4E50-464D-A4B6-F53E2E2BC3A7}" type="datetimeFigureOut">
              <a:rPr lang="fr-FR" smtClean="0"/>
              <a:t>18/06/2017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CAD8-629A-4F39-9210-85A58E4C5B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56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9395C768-4E50-464D-A4B6-F53E2E2BC3A7}" type="datetimeFigureOut">
              <a:rPr lang="fr-FR" smtClean="0"/>
              <a:t>18/06/2017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C8ECAD8-629A-4F39-9210-85A58E4C5B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33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395C768-4E50-464D-A4B6-F53E2E2BC3A7}" type="datetimeFigureOut">
              <a:rPr lang="fr-FR" smtClean="0"/>
              <a:t>18/06/2017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C8ECAD8-629A-4F39-9210-85A58E4C5B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73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70355"/>
            <a:ext cx="9144000" cy="238760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Normes et Standards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informatique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35879" y="5922544"/>
            <a:ext cx="9144000" cy="1655762"/>
          </a:xfrm>
        </p:spPr>
        <p:txBody>
          <a:bodyPr/>
          <a:lstStyle/>
          <a:p>
            <a:r>
              <a:rPr lang="fr-FR" dirty="0" smtClean="0"/>
              <a:t>Présenté par  Khaled et Seko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495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-155276"/>
            <a:ext cx="9905998" cy="1905000"/>
          </a:xfrm>
        </p:spPr>
        <p:txBody>
          <a:bodyPr/>
          <a:lstStyle/>
          <a:p>
            <a:r>
              <a:rPr lang="fr-FR" b="1" dirty="0" smtClean="0"/>
              <a:t>SOMMAIRE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8205" y="501769"/>
            <a:ext cx="10912414" cy="4630948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effectLst/>
              </a:rPr>
              <a:t>Définition </a:t>
            </a:r>
            <a:r>
              <a:rPr lang="fr-FR" sz="2400" b="1" dirty="0">
                <a:effectLst/>
              </a:rPr>
              <a:t>des normes et des standards </a:t>
            </a:r>
            <a:r>
              <a:rPr lang="fr-FR" sz="2400" b="1" dirty="0" smtClean="0">
                <a:effectLst/>
              </a:rPr>
              <a:t>informatique</a:t>
            </a:r>
            <a:endParaRPr lang="fr-FR" sz="2400" b="1" dirty="0">
              <a:effectLst/>
            </a:endParaRPr>
          </a:p>
          <a:p>
            <a:r>
              <a:rPr lang="fr-FR" sz="2400" b="1" dirty="0">
                <a:effectLst/>
              </a:rPr>
              <a:t>Les différents type des normes et standards</a:t>
            </a:r>
          </a:p>
          <a:p>
            <a:r>
              <a:rPr lang="fr-FR" sz="2400" b="1" dirty="0">
                <a:effectLst/>
              </a:rPr>
              <a:t>Les enjeux (avantages et </a:t>
            </a:r>
            <a:r>
              <a:rPr lang="fr-FR" sz="2400" b="1" dirty="0" smtClean="0">
                <a:effectLst/>
              </a:rPr>
              <a:t>inconvénients </a:t>
            </a:r>
            <a:r>
              <a:rPr lang="fr-FR" sz="2400" b="1" dirty="0">
                <a:effectLst/>
              </a:rPr>
              <a:t>des normes)</a:t>
            </a:r>
          </a:p>
          <a:p>
            <a:r>
              <a:rPr lang="fr-FR" sz="2400" b="1" dirty="0">
                <a:effectLst/>
              </a:rPr>
              <a:t>Normes et standard informatique applicable dans l’entreprise d’accueil </a:t>
            </a:r>
          </a:p>
        </p:txBody>
      </p:sp>
    </p:spTree>
    <p:extLst>
      <p:ext uri="{BB962C8B-B14F-4D97-AF65-F5344CB8AC3E}">
        <p14:creationId xmlns:p14="http://schemas.microsoft.com/office/powerpoint/2010/main" val="332252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tx1"/>
                </a:solidFill>
              </a:rPr>
              <a:t>Definition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3" y="2020018"/>
            <a:ext cx="9905998" cy="4052978"/>
          </a:xfrm>
        </p:spPr>
        <p:txBody>
          <a:bodyPr>
            <a:normAutofit fontScale="92500" lnSpcReduction="20000"/>
          </a:bodyPr>
          <a:lstStyle/>
          <a:p>
            <a:r>
              <a:rPr lang="fr-FR" sz="2300" b="1" u="sng" dirty="0"/>
              <a:t>Les normes </a:t>
            </a:r>
            <a:r>
              <a:rPr lang="fr-FR" sz="2300" b="1" u="sng" dirty="0" smtClean="0"/>
              <a:t>: </a:t>
            </a:r>
          </a:p>
          <a:p>
            <a:pPr marL="0" indent="0">
              <a:buNone/>
            </a:pPr>
            <a:r>
              <a:rPr lang="fr-FR" dirty="0" smtClean="0"/>
              <a:t>Une norme est un document de référence élaboré par un organe de normalisation reconnu comme l’ISO et l’AFNOR en France</a:t>
            </a:r>
          </a:p>
          <a:p>
            <a:pPr marL="0" indent="0">
              <a:buNone/>
            </a:pPr>
            <a:r>
              <a:rPr lang="fr-FR" dirty="0" smtClean="0"/>
              <a:t>Une </a:t>
            </a:r>
            <a:r>
              <a:rPr lang="fr-FR" dirty="0"/>
              <a:t>norme définit les règles, caractéristiques, bonnes pratiques </a:t>
            </a:r>
            <a:r>
              <a:rPr lang="fr-FR" dirty="0" smtClean="0"/>
              <a:t>et </a:t>
            </a:r>
            <a:r>
              <a:rPr lang="fr-FR" dirty="0"/>
              <a:t>recommandations applicables à des produits, services, méthodes, processus ou organisations.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Elle </a:t>
            </a:r>
            <a:r>
              <a:rPr lang="fr-FR" dirty="0"/>
              <a:t>est élaborée par consensus entre l’ensemble des parties prenantes. D’ailleurs, la participation à l’activité de normalisation permet aux acteurs de se placer en situation de veille technologique, d’anticiper les évolutions et donc de rester compétitifs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 smtClean="0"/>
              <a:t>Une </a:t>
            </a:r>
            <a:r>
              <a:rPr lang="fr-FR" dirty="0"/>
              <a:t>norme dans le secteur informatique est une spécification technique émise par un organisme de normalisation et destinée à harmoniser l'activité d'un secteur (langage C, basic, HTML…). Il existe des normes de sécurité des systèmes d’information, des normes de communication sans fil (qui permettent le développement de l’e-commerce), des normes de sécurité WEP, des normes de sécurité du SI (Iso 17799) etc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0150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tx1"/>
                </a:solidFill>
              </a:rPr>
              <a:t>Definition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1774" y="686797"/>
            <a:ext cx="9905998" cy="51399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u="sng" dirty="0" smtClean="0"/>
          </a:p>
          <a:p>
            <a:r>
              <a:rPr lang="fr-FR" b="1" u="sng" dirty="0" smtClean="0"/>
              <a:t>Standard </a:t>
            </a:r>
            <a:r>
              <a:rPr lang="fr-FR" dirty="0"/>
              <a:t>: </a:t>
            </a:r>
            <a:r>
              <a:rPr lang="fr-FR" dirty="0" smtClean="0"/>
              <a:t>Un </a:t>
            </a:r>
            <a:r>
              <a:rPr lang="fr-FR" dirty="0"/>
              <a:t>standard est un format élaboré par un petit nombre d’acteurs et adopté par des consortiums, des forums, c'est-à-dire des organisations non officielles (exemple : les CD sont standardisés, ils sont lisibles sur n’importe quel lecteur CD ou lecteur DVD</a:t>
            </a:r>
            <a:r>
              <a:rPr lang="fr-FR" dirty="0" smtClean="0"/>
              <a:t>).</a:t>
            </a:r>
          </a:p>
          <a:p>
            <a:r>
              <a:rPr lang="fr-FR" dirty="0" smtClean="0"/>
              <a:t>Les </a:t>
            </a:r>
            <a:r>
              <a:rPr lang="fr-FR" dirty="0"/>
              <a:t>standards ouverts sont diffusés gratuitement, librement (PDF sous Adobe) alors que les standards fermés sont des modèles propriétaires (format de fichier Word de Microsoft)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867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6522" y="195533"/>
            <a:ext cx="9905998" cy="1905000"/>
          </a:xfrm>
        </p:spPr>
        <p:txBody>
          <a:bodyPr/>
          <a:lstStyle/>
          <a:p>
            <a:r>
              <a:rPr lang="fr-FR" dirty="0" smtClean="0"/>
              <a:t>Types de normes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6357" y="1148033"/>
            <a:ext cx="9905998" cy="528655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  <a:effectLst/>
              </a:rPr>
              <a:t>Les normes fondamentales : elles donnent les règles en matière de terminologie, sigles, symboles, métrologie (ISO 31 : grandeurs et unités).</a:t>
            </a:r>
          </a:p>
          <a:p>
            <a:r>
              <a:rPr lang="fr-FR" dirty="0">
                <a:solidFill>
                  <a:schemeClr val="tx1"/>
                </a:solidFill>
                <a:effectLst/>
              </a:rPr>
              <a:t>Les normes de spécifications : elles indiquent les caractéristiques, les seuils de performance d'un produit ou d'un service </a:t>
            </a:r>
            <a:r>
              <a:rPr lang="fr-FR" dirty="0" smtClean="0">
                <a:solidFill>
                  <a:schemeClr val="tx1"/>
                </a:solidFill>
                <a:effectLst/>
              </a:rPr>
              <a:t>(</a:t>
            </a:r>
            <a:r>
              <a:rPr lang="fr-FR" dirty="0">
                <a:solidFill>
                  <a:schemeClr val="tx1"/>
                </a:solidFill>
                <a:effectLst/>
              </a:rPr>
              <a:t>exemple : EN 2076-2 : Série aérospatiale - Lingots et pièces moulées en alliages d'aluminium et de magnésium - Spécification technique </a:t>
            </a:r>
            <a:endParaRPr lang="fr-FR" dirty="0" smtClean="0">
              <a:solidFill>
                <a:schemeClr val="tx1"/>
              </a:solidFill>
              <a:effectLst/>
            </a:endParaRPr>
          </a:p>
          <a:p>
            <a:r>
              <a:rPr lang="fr-FR" dirty="0" smtClean="0">
                <a:solidFill>
                  <a:schemeClr val="tx1"/>
                </a:solidFill>
                <a:effectLst/>
              </a:rPr>
              <a:t>Les </a:t>
            </a:r>
            <a:r>
              <a:rPr lang="fr-FR" dirty="0">
                <a:solidFill>
                  <a:schemeClr val="tx1"/>
                </a:solidFill>
                <a:effectLst/>
              </a:rPr>
              <a:t>normes d'analyse et </a:t>
            </a:r>
            <a:r>
              <a:rPr lang="fr-FR" dirty="0" smtClean="0">
                <a:solidFill>
                  <a:schemeClr val="tx1"/>
                </a:solidFill>
                <a:effectLst/>
              </a:rPr>
              <a:t>d'essais</a:t>
            </a:r>
            <a:r>
              <a:rPr lang="fr-FR" dirty="0">
                <a:solidFill>
                  <a:schemeClr val="tx1"/>
                </a:solidFill>
                <a:effectLst/>
              </a:rPr>
              <a:t> : elles indiquent les méthodes et moyens pour la réalisation d'un essai sur un produit (exemple : ISO 6506-1 : Matériaux </a:t>
            </a:r>
            <a:r>
              <a:rPr lang="fr-FR" dirty="0" smtClean="0">
                <a:solidFill>
                  <a:schemeClr val="tx1"/>
                </a:solidFill>
                <a:effectLst/>
              </a:rPr>
              <a:t>métalliques</a:t>
            </a:r>
            <a:r>
              <a:rPr lang="fr-FR" dirty="0">
                <a:solidFill>
                  <a:schemeClr val="tx1"/>
                </a:solidFill>
                <a:effectLst/>
              </a:rPr>
              <a:t> </a:t>
            </a:r>
          </a:p>
          <a:p>
            <a:r>
              <a:rPr lang="fr-FR" dirty="0">
                <a:solidFill>
                  <a:schemeClr val="tx1"/>
                </a:solidFill>
                <a:effectLst/>
              </a:rPr>
              <a:t>Les normes </a:t>
            </a:r>
            <a:r>
              <a:rPr lang="fr-FR" dirty="0" smtClean="0">
                <a:solidFill>
                  <a:schemeClr val="tx1"/>
                </a:solidFill>
                <a:effectLst/>
              </a:rPr>
              <a:t>d'organisation</a:t>
            </a:r>
            <a:r>
              <a:rPr lang="fr-FR" dirty="0">
                <a:solidFill>
                  <a:schemeClr val="tx1"/>
                </a:solidFill>
                <a:effectLst/>
              </a:rPr>
              <a:t> </a:t>
            </a:r>
            <a:r>
              <a:rPr lang="fr-FR" dirty="0" smtClean="0">
                <a:solidFill>
                  <a:schemeClr val="tx1"/>
                </a:solidFill>
                <a:effectLst/>
              </a:rPr>
              <a:t>: </a:t>
            </a:r>
            <a:r>
              <a:rPr lang="fr-FR" dirty="0">
                <a:solidFill>
                  <a:schemeClr val="tx1"/>
                </a:solidFill>
                <a:effectLst/>
              </a:rPr>
              <a:t>elles décrivent les fonctions et les relations organisationnelles à l'intérieur d'une entité (exemple : ISO 9001 : Systèmes de management de la qualité et le processus qualité).</a:t>
            </a:r>
          </a:p>
        </p:txBody>
      </p:sp>
    </p:spTree>
    <p:extLst>
      <p:ext uri="{BB962C8B-B14F-4D97-AF65-F5344CB8AC3E}">
        <p14:creationId xmlns:p14="http://schemas.microsoft.com/office/powerpoint/2010/main" val="2843122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Types de standards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0425" y="1485180"/>
            <a:ext cx="9905998" cy="3124201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Les </a:t>
            </a:r>
            <a:r>
              <a:rPr lang="fr-FR" b="1" dirty="0"/>
              <a:t>standards ouverts </a:t>
            </a:r>
            <a:r>
              <a:rPr lang="fr-FR" dirty="0" smtClean="0"/>
              <a:t>: sont </a:t>
            </a:r>
            <a:r>
              <a:rPr lang="fr-FR" dirty="0"/>
              <a:t>diffusés gratuitement, librement (PDF sous Adobe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 smtClean="0"/>
              <a:t>les </a:t>
            </a:r>
            <a:r>
              <a:rPr lang="fr-FR" b="1" dirty="0"/>
              <a:t>standards fermés </a:t>
            </a:r>
            <a:r>
              <a:rPr lang="fr-FR" dirty="0" smtClean="0"/>
              <a:t>: sont </a:t>
            </a:r>
            <a:r>
              <a:rPr lang="fr-FR" dirty="0"/>
              <a:t>des modèles propriétaires (format de fichier Word de Microsoft). </a:t>
            </a:r>
          </a:p>
        </p:txBody>
      </p:sp>
    </p:spTree>
    <p:extLst>
      <p:ext uri="{BB962C8B-B14F-4D97-AF65-F5344CB8AC3E}">
        <p14:creationId xmlns:p14="http://schemas.microsoft.com/office/powerpoint/2010/main" val="382761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7126" y="0"/>
            <a:ext cx="9905998" cy="1905000"/>
          </a:xfrm>
        </p:spPr>
        <p:txBody>
          <a:bodyPr/>
          <a:lstStyle/>
          <a:p>
            <a:pPr algn="ctr"/>
            <a:r>
              <a:rPr lang="fr-FR" sz="2000" dirty="0" smtClean="0"/>
              <a:t>Enjeux , Avantages et inconvénients normes des et STANDARDS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363836"/>
              </p:ext>
            </p:extLst>
          </p:nvPr>
        </p:nvGraphicFramePr>
        <p:xfrm>
          <a:off x="917126" y="1421402"/>
          <a:ext cx="10208580" cy="5180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2860"/>
                <a:gridCol w="3402860"/>
                <a:gridCol w="3402860"/>
              </a:tblGrid>
              <a:tr h="332939">
                <a:tc>
                  <a:txBody>
                    <a:bodyPr/>
                    <a:lstStyle/>
                    <a:p>
                      <a:r>
                        <a:rPr lang="fr-FR" dirty="0" smtClean="0"/>
                        <a:t>ENJEUX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AVANTAGES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INCONVENIENTS</a:t>
                      </a:r>
                      <a:endParaRPr lang="fr-FR" dirty="0"/>
                    </a:p>
                  </a:txBody>
                  <a:tcPr/>
                </a:tc>
              </a:tr>
              <a:tr h="4814411">
                <a:tc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fr-FR" sz="1800" dirty="0" smtClean="0"/>
                        <a:t>Amélioration</a:t>
                      </a:r>
                      <a:r>
                        <a:rPr lang="fr-FR" sz="1800" baseline="0" dirty="0" smtClean="0"/>
                        <a:t> de l’interopérabilité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fr-FR" sz="1800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fr-FR" sz="1800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fr-FR" sz="1800" baseline="0" dirty="0" smtClean="0"/>
                        <a:t>Elaboration d’un langage commun entre professionnel du secteur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fr-FR" sz="1800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fr-FR" sz="1800" baseline="0" dirty="0" smtClean="0"/>
                        <a:t>Harmonisation des pratiques et des spécifications des produits et des services</a:t>
                      </a:r>
                      <a:endParaRPr lang="fr-FR" sz="1800" dirty="0" smtClean="0"/>
                    </a:p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fr-FR" sz="18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fr-FR" sz="1800" dirty="0" smtClean="0"/>
                        <a:t>Améliorations</a:t>
                      </a:r>
                      <a:r>
                        <a:rPr lang="fr-FR" sz="1800" baseline="0" dirty="0" smtClean="0"/>
                        <a:t> des compétences</a:t>
                      </a:r>
                    </a:p>
                    <a:p>
                      <a:endParaRPr lang="fr-FR" sz="1800" baseline="0" dirty="0" smtClean="0"/>
                    </a:p>
                    <a:p>
                      <a:endParaRPr lang="fr-FR" sz="1800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fr-FR" sz="1800" baseline="0" dirty="0" smtClean="0"/>
                        <a:t>Réductions du risques commercial</a:t>
                      </a:r>
                    </a:p>
                    <a:p>
                      <a:endParaRPr lang="fr-FR" sz="1800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fr-FR" sz="1800" baseline="0" dirty="0" smtClean="0"/>
                        <a:t>S’inscrire davantage dans le développement durable </a:t>
                      </a:r>
                    </a:p>
                    <a:p>
                      <a:endParaRPr lang="fr-FR" sz="1800" baseline="0" dirty="0" smtClean="0"/>
                    </a:p>
                    <a:p>
                      <a:endParaRPr lang="fr-FR" sz="1800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fr-FR" sz="1800" baseline="0" dirty="0" smtClean="0"/>
                        <a:t>Encourager l’innovations 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fr-FR" sz="1800" dirty="0" smtClean="0"/>
                        <a:t>Risques d’une guerre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sz="1800" dirty="0" smtClean="0"/>
                        <a:t>Des standards qui poussera les firmes a se dépasser pour s’imposer et accroitre leur part</a:t>
                      </a:r>
                      <a:r>
                        <a:rPr lang="fr-FR" sz="1800" baseline="0" dirty="0" smtClean="0"/>
                        <a:t> de marché.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800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fr-FR" sz="1800" baseline="0" dirty="0" smtClean="0"/>
                        <a:t>Les risques d’une guerre des prix.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fr-FR" sz="1800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fr-FR" sz="1800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800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800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800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800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726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Normes et standards informatiques applicable dans les entreprises d’accueil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2606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aillag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TM03457485[[fn=Maillage]]</Template>
  <TotalTime>595</TotalTime>
  <Words>406</Words>
  <Application>Microsoft Office PowerPoint</Application>
  <PresentationFormat>Grand écran</PresentationFormat>
  <Paragraphs>61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Maillage</vt:lpstr>
      <vt:lpstr>Normes et Standards informatique</vt:lpstr>
      <vt:lpstr>SOMMAIRE</vt:lpstr>
      <vt:lpstr>Definition</vt:lpstr>
      <vt:lpstr>Definition</vt:lpstr>
      <vt:lpstr>Types de normes</vt:lpstr>
      <vt:lpstr>Types de standards</vt:lpstr>
      <vt:lpstr>Enjeux , Avantages et inconvénients normes des et STANDARDS </vt:lpstr>
      <vt:lpstr>Normes et standards informatiques applicable dans les entreprises d’accueil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Normes et Standard informatique</dc:title>
  <dc:creator>Seko FOFANA</dc:creator>
  <cp:lastModifiedBy>Seko FOFANA</cp:lastModifiedBy>
  <cp:revision>15</cp:revision>
  <dcterms:created xsi:type="dcterms:W3CDTF">2017-03-22T13:00:40Z</dcterms:created>
  <dcterms:modified xsi:type="dcterms:W3CDTF">2017-06-18T19:20:33Z</dcterms:modified>
</cp:coreProperties>
</file>